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939"/>
    <a:srgbClr val="B8089E"/>
    <a:srgbClr val="FF0000"/>
    <a:srgbClr val="AE0DB1"/>
    <a:srgbClr val="0C02C8"/>
    <a:srgbClr val="0502BD"/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424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12/4/11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5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4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emf"/><Relationship Id="rId3" Type="http://schemas.openxmlformats.org/officeDocument/2006/relationships/image" Target="../media/image42.emf"/><Relationship Id="rId5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7.png"/><Relationship Id="rId5" Type="http://schemas.openxmlformats.org/officeDocument/2006/relationships/image" Target="../media/image48.emf"/><Relationship Id="rId7" Type="http://schemas.openxmlformats.org/officeDocument/2006/relationships/image" Target="../media/image5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emf"/><Relationship Id="rId3" Type="http://schemas.openxmlformats.org/officeDocument/2006/relationships/image" Target="../media/image46.emf"/><Relationship Id="rId6" Type="http://schemas.openxmlformats.org/officeDocument/2006/relationships/image" Target="../media/image49.emf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image" Target="../media/image55.emf"/><Relationship Id="rId4" Type="http://schemas.openxmlformats.org/officeDocument/2006/relationships/image" Target="../media/image5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emf"/><Relationship Id="rId3" Type="http://schemas.openxmlformats.org/officeDocument/2006/relationships/image" Target="../media/image52.emf"/><Relationship Id="rId5" Type="http://schemas.openxmlformats.org/officeDocument/2006/relationships/image" Target="../media/image54.emf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5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emf"/><Relationship Id="rId3" Type="http://schemas.openxmlformats.org/officeDocument/2006/relationships/image" Target="../media/image52.emf"/><Relationship Id="rId5" Type="http://schemas.openxmlformats.org/officeDocument/2006/relationships/image" Target="../media/image5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Relationship Id="rId5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Relationship Id="rId5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4" Type="http://schemas.openxmlformats.org/officeDocument/2006/relationships/image" Target="../media/image18.emf"/><Relationship Id="rId10" Type="http://schemas.openxmlformats.org/officeDocument/2006/relationships/image" Target="../media/image24.emf"/><Relationship Id="rId5" Type="http://schemas.openxmlformats.org/officeDocument/2006/relationships/image" Target="../media/image19.emf"/><Relationship Id="rId7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Relationship Id="rId9" Type="http://schemas.openxmlformats.org/officeDocument/2006/relationships/image" Target="../media/image23.emf"/><Relationship Id="rId3" Type="http://schemas.openxmlformats.org/officeDocument/2006/relationships/image" Target="../media/image17.emf"/><Relationship Id="rId6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emf"/><Relationship Id="rId3" Type="http://schemas.openxmlformats.org/officeDocument/2006/relationships/image" Target="../media/image26.emf"/><Relationship Id="rId5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image" Target="../media/image33.emf"/><Relationship Id="rId4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emf"/><Relationship Id="rId3" Type="http://schemas.openxmlformats.org/officeDocument/2006/relationships/image" Target="../media/image30.emf"/><Relationship Id="rId5" Type="http://schemas.openxmlformats.org/officeDocument/2006/relationships/image" Target="../media/image3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4" Type="http://schemas.openxmlformats.org/officeDocument/2006/relationships/image" Target="../media/image36.emf"/><Relationship Id="rId5" Type="http://schemas.openxmlformats.org/officeDocument/2006/relationships/image" Target="../media/image37.emf"/><Relationship Id="rId7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emf"/><Relationship Id="rId3" Type="http://schemas.openxmlformats.org/officeDocument/2006/relationships/image" Target="../media/image35.emf"/><Relationship Id="rId6" Type="http://schemas.openxmlformats.org/officeDocument/2006/relationships/image" Target="../media/image3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9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THE WORKS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OR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RIEMANN </a:t>
            </a:r>
            <a:r>
              <a:rPr lang="en-US" sz="3600" b="1" dirty="0">
                <a:solidFill>
                  <a:srgbClr val="FF0000"/>
                </a:solidFill>
              </a:rPr>
              <a:t>SUMS </a:t>
            </a:r>
            <a:r>
              <a:rPr lang="en-US" sz="3600" b="1" dirty="0" smtClean="0">
                <a:solidFill>
                  <a:srgbClr val="FF0000"/>
                </a:solidFill>
              </a:rPr>
              <a:t>RE</a:t>
            </a:r>
            <a:r>
              <a:rPr lang="en-US" sz="3600" b="1" dirty="0" smtClean="0">
                <a:solidFill>
                  <a:srgbClr val="008000"/>
                </a:solidFill>
              </a:rPr>
              <a:t>RE</a:t>
            </a:r>
            <a:r>
              <a:rPr lang="en-US" sz="3600" b="1" dirty="0" smtClean="0">
                <a:solidFill>
                  <a:srgbClr val="0000FF"/>
                </a:solidFill>
              </a:rPr>
              <a:t>RE</a:t>
            </a:r>
            <a:r>
              <a:rPr lang="en-US" sz="3600" b="1" dirty="0" smtClean="0">
                <a:solidFill>
                  <a:srgbClr val="FF0000"/>
                </a:solidFill>
              </a:rPr>
              <a:t>VISITED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854200"/>
            <a:ext cx="8686800" cy="46990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Newton’s Second Law of motion is generally written as                         , where        is the mass of a body,            is the force that is applied to the body to produce the acceleration      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When the acceleration is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no force is applied and, conversely, if no force is applied the </a:t>
            </a:r>
            <a:r>
              <a:rPr lang="en-US" b="1" dirty="0" err="1" smtClean="0">
                <a:solidFill>
                  <a:srgbClr val="0000FF"/>
                </a:solidFill>
              </a:rPr>
              <a:t>accel-eration</a:t>
            </a:r>
            <a:r>
              <a:rPr lang="en-US" b="1" dirty="0" smtClean="0">
                <a:solidFill>
                  <a:srgbClr val="0000FF"/>
                </a:solidFill>
              </a:rPr>
              <a:t> is    . </a:t>
            </a:r>
          </a:p>
          <a:p>
            <a:pPr marL="0" indent="0">
              <a:lnSpc>
                <a:spcPct val="110000"/>
              </a:lnSpc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980" y="2518029"/>
            <a:ext cx="1890141" cy="399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0596" y="2625535"/>
            <a:ext cx="414909" cy="291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9976" y="3038729"/>
            <a:ext cx="368808" cy="399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4769" y="3679635"/>
            <a:ext cx="291973" cy="2919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9000" y="4241800"/>
            <a:ext cx="292100" cy="355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0126" y="5359400"/>
            <a:ext cx="2921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HANGING ROPES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are going to compute the work required to lift a weight                 with a rope that hangs down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and  weighs                     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684" y="2609850"/>
            <a:ext cx="2274316" cy="5071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6156" y="2635250"/>
            <a:ext cx="952754" cy="5071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3030" y="2117725"/>
            <a:ext cx="1229360" cy="488950"/>
          </a:xfrm>
          <a:prstGeom prst="rect">
            <a:avLst/>
          </a:prstGeom>
        </p:spPr>
      </p:pic>
      <p:pic>
        <p:nvPicPr>
          <p:cNvPr id="8" name="Picture 7" descr="Rop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533" y="3131034"/>
            <a:ext cx="2888634" cy="358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65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36000" cy="629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work used up by      is trivial, it’s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What about the rope itself? Looking at the figure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see that the length        (the blue piece) at distance from the end of the rope (</a:t>
            </a:r>
            <a:r>
              <a:rPr lang="en-US" b="1" dirty="0" smtClean="0">
                <a:solidFill>
                  <a:srgbClr val="008000"/>
                </a:solidFill>
              </a:rPr>
              <a:t>not necessarily the ground!</a:t>
            </a:r>
            <a:r>
              <a:rPr lang="en-US" b="1" dirty="0" smtClean="0">
                <a:solidFill>
                  <a:srgbClr val="0000FF"/>
                </a:solidFill>
              </a:rPr>
              <a:t>) has to be lifted for 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313" y="375095"/>
            <a:ext cx="2474087" cy="5071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0396" y="406464"/>
            <a:ext cx="368808" cy="399542"/>
          </a:xfrm>
          <a:prstGeom prst="rect">
            <a:avLst/>
          </a:prstGeom>
        </p:spPr>
      </p:pic>
      <p:pic>
        <p:nvPicPr>
          <p:cNvPr id="6" name="Picture 5" descr="Rope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000" y="1383133"/>
            <a:ext cx="2765714" cy="34936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4627" y="5058029"/>
            <a:ext cx="583946" cy="3995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2664" y="5165535"/>
            <a:ext cx="291973" cy="2919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76025" y="5983161"/>
            <a:ext cx="2059178" cy="56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94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3200"/>
            <a:ext cx="8686800" cy="642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and weighs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work required to lift up the blue piece is therefore                                                           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total work used to lift the rope (</a:t>
            </a:r>
            <a:r>
              <a:rPr lang="en-US" b="1" dirty="0" smtClean="0">
                <a:solidFill>
                  <a:srgbClr val="FF6600"/>
                </a:solidFill>
              </a:rPr>
              <a:t>just the rope !</a:t>
            </a:r>
            <a:r>
              <a:rPr lang="en-US" b="1" dirty="0" smtClean="0">
                <a:solidFill>
                  <a:srgbClr val="0000FF"/>
                </a:solidFill>
              </a:rPr>
              <a:t>) is (</a:t>
            </a:r>
            <a:r>
              <a:rPr lang="en-US" b="1" dirty="0" smtClean="0">
                <a:solidFill>
                  <a:srgbClr val="008000"/>
                </a:solidFill>
              </a:rPr>
              <a:t>based on our experience with Riemann sums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B8089E"/>
                </a:solidFill>
              </a:rPr>
              <a:t>Where did the          come from?</a:t>
            </a:r>
            <a:r>
              <a:rPr lang="en-US" b="1" dirty="0" smtClean="0">
                <a:solidFill>
                  <a:srgbClr val="0000FF"/>
                </a:solidFill>
              </a:rPr>
              <a:t>)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What if the rope gets heavier the further away from the end, say                            ?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006" y="207328"/>
            <a:ext cx="5593588" cy="5378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9973" y="1309561"/>
            <a:ext cx="5562854" cy="5685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7795" y="3023489"/>
            <a:ext cx="3580511" cy="10142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0027" y="4026662"/>
            <a:ext cx="583946" cy="4302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9348" y="5423662"/>
            <a:ext cx="2305050" cy="43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17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86360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 now we have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 err="1" smtClean="0">
                <a:solidFill>
                  <a:srgbClr val="0000FF"/>
                </a:solidFill>
              </a:rPr>
              <a:t>prevous</a:t>
            </a:r>
            <a:r>
              <a:rPr lang="en-US" b="1" dirty="0" smtClean="0">
                <a:solidFill>
                  <a:srgbClr val="0000FF"/>
                </a:solidFill>
              </a:rPr>
              <a:t> formula  for the work on the rope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becomes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which changes the integral to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Now do lots of homework!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125" y="254000"/>
            <a:ext cx="3887851" cy="5378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7322" y="1436561"/>
            <a:ext cx="5562854" cy="568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2499" y="2579561"/>
            <a:ext cx="6239002" cy="5685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0253" y="3836378"/>
            <a:ext cx="5003495" cy="111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55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04800"/>
            <a:ext cx="8661400" cy="635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When one does </a:t>
            </a:r>
            <a:r>
              <a:rPr lang="en-US" b="1" dirty="0" smtClean="0">
                <a:solidFill>
                  <a:srgbClr val="FF6600"/>
                </a:solidFill>
              </a:rPr>
              <a:t>Physics</a:t>
            </a:r>
            <a:r>
              <a:rPr lang="en-US" b="1" dirty="0" smtClean="0">
                <a:solidFill>
                  <a:srgbClr val="0000FF"/>
                </a:solidFill>
              </a:rPr>
              <a:t>, or </a:t>
            </a:r>
            <a:r>
              <a:rPr lang="en-US" b="1" dirty="0" smtClean="0">
                <a:solidFill>
                  <a:srgbClr val="FF6600"/>
                </a:solidFill>
              </a:rPr>
              <a:t>Chemistry</a:t>
            </a:r>
            <a:r>
              <a:rPr lang="en-US" b="1" dirty="0" smtClean="0">
                <a:solidFill>
                  <a:srgbClr val="0000FF"/>
                </a:solidFill>
              </a:rPr>
              <a:t>, or any other of the more applied sciences, one sticking point that always arises is the decision on </a:t>
            </a:r>
            <a:r>
              <a:rPr lang="en-US" b="1" dirty="0" smtClean="0">
                <a:solidFill>
                  <a:srgbClr val="FF0000"/>
                </a:solidFill>
              </a:rPr>
              <a:t>what units to use</a:t>
            </a:r>
            <a:r>
              <a:rPr lang="en-US" b="1" dirty="0" smtClean="0">
                <a:solidFill>
                  <a:srgbClr val="0000FF"/>
                </a:solidFill>
              </a:rPr>
              <a:t> to measure whatever we are interested in.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Newton’s second law of motion is a nice case in point: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order to simplify calculations we would like to have                  ,  in other words the unit of force we choose should correspond to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one unit of mass)</a:t>
            </a:r>
            <a:r>
              <a:rPr lang="en-US" dirty="0" smtClean="0">
                <a:solidFill>
                  <a:srgbClr val="008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(one unit of acceleration)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the </a:t>
            </a:r>
            <a:r>
              <a:rPr lang="en-US" b="1" dirty="0" smtClean="0">
                <a:solidFill>
                  <a:srgbClr val="FF0000"/>
                </a:solidFill>
              </a:rPr>
              <a:t>SI metric system </a:t>
            </a:r>
            <a:r>
              <a:rPr lang="en-US" b="1" dirty="0" smtClean="0">
                <a:solidFill>
                  <a:srgbClr val="0000FF"/>
                </a:solidFill>
              </a:rPr>
              <a:t>the unit of mass chosen is the </a:t>
            </a:r>
            <a:r>
              <a:rPr lang="en-US" b="1" dirty="0" smtClean="0">
                <a:solidFill>
                  <a:srgbClr val="FF0000"/>
                </a:solidFill>
              </a:rPr>
              <a:t>kilogram</a:t>
            </a:r>
            <a:r>
              <a:rPr lang="en-US" b="1" dirty="0" smtClean="0">
                <a:solidFill>
                  <a:srgbClr val="0000FF"/>
                </a:solidFill>
              </a:rPr>
              <a:t> (</a:t>
            </a:r>
            <a:r>
              <a:rPr lang="en-US" b="1" dirty="0" smtClean="0">
                <a:solidFill>
                  <a:srgbClr val="008000"/>
                </a:solidFill>
              </a:rPr>
              <a:t>kg</a:t>
            </a:r>
            <a:r>
              <a:rPr lang="en-US" b="1" dirty="0" smtClean="0">
                <a:solidFill>
                  <a:srgbClr val="0000FF"/>
                </a:solidFill>
              </a:rPr>
              <a:t>), and the unit of acceleration is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" y="4064000"/>
            <a:ext cx="13716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2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4000" y="304800"/>
            <a:ext cx="8636000" cy="6350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(longhand)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(abbreviated)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resulting </a:t>
            </a:r>
            <a:r>
              <a:rPr lang="en-US" b="1" dirty="0" smtClean="0">
                <a:solidFill>
                  <a:srgbClr val="FF0000"/>
                </a:solidFill>
              </a:rPr>
              <a:t>unit of force </a:t>
            </a:r>
            <a:r>
              <a:rPr lang="en-US" b="1" dirty="0" smtClean="0">
                <a:solidFill>
                  <a:srgbClr val="0000FF"/>
                </a:solidFill>
              </a:rPr>
              <a:t>(                              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i</a:t>
            </a:r>
            <a:r>
              <a:rPr lang="en-US" b="1" dirty="0" smtClean="0">
                <a:solidFill>
                  <a:srgbClr val="0000FF"/>
                </a:solidFill>
              </a:rPr>
              <a:t>s called one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(Choices of units are arbitrary, one could measure distances with any fixed rod, but they should be universally agreed upon, so scientists can </a:t>
            </a:r>
            <a:r>
              <a:rPr lang="en-US" b="1" dirty="0" err="1" smtClean="0">
                <a:solidFill>
                  <a:srgbClr val="0000FF"/>
                </a:solidFill>
              </a:rPr>
              <a:t>commu-nicate</a:t>
            </a:r>
            <a:r>
              <a:rPr lang="en-US" b="1" dirty="0" smtClean="0">
                <a:solidFill>
                  <a:srgbClr val="0000FF"/>
                </a:solidFill>
              </a:rPr>
              <a:t>!) In the </a:t>
            </a:r>
            <a:r>
              <a:rPr lang="en-US" b="1" dirty="0" smtClean="0">
                <a:solidFill>
                  <a:srgbClr val="FF0000"/>
                </a:solidFill>
              </a:rPr>
              <a:t>British system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700" y="457200"/>
            <a:ext cx="4699000" cy="44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248" y="774700"/>
            <a:ext cx="1721104" cy="6607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3671" y="1425893"/>
            <a:ext cx="2719959" cy="69151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11552" y="2041208"/>
            <a:ext cx="208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Newton.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3" name="Picture 12" descr="Picture 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493" y="4687427"/>
            <a:ext cx="5030926" cy="200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47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4000"/>
            <a:ext cx="86614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In order to avoid difficulties with “</a:t>
            </a:r>
            <a:r>
              <a:rPr lang="en-US" b="1" dirty="0">
                <a:solidFill>
                  <a:srgbClr val="008000"/>
                </a:solidFill>
              </a:rPr>
              <a:t>changes of direction</a:t>
            </a:r>
            <a:r>
              <a:rPr lang="en-US" b="1" dirty="0">
                <a:solidFill>
                  <a:srgbClr val="0000FF"/>
                </a:solidFill>
              </a:rPr>
              <a:t>”, that would force us to consider </a:t>
            </a:r>
            <a:r>
              <a:rPr lang="en-US" b="1" dirty="0">
                <a:solidFill>
                  <a:srgbClr val="AE0DB1"/>
                </a:solidFill>
              </a:rPr>
              <a:t>centripetal</a:t>
            </a:r>
            <a:r>
              <a:rPr lang="en-US" b="1" dirty="0">
                <a:solidFill>
                  <a:srgbClr val="0000FF"/>
                </a:solidFill>
              </a:rPr>
              <a:t> and </a:t>
            </a:r>
            <a:r>
              <a:rPr lang="en-US" b="1" dirty="0">
                <a:solidFill>
                  <a:srgbClr val="660066"/>
                </a:solidFill>
              </a:rPr>
              <a:t>centrifugal</a:t>
            </a:r>
            <a:r>
              <a:rPr lang="en-US" b="1" dirty="0">
                <a:solidFill>
                  <a:srgbClr val="0000FF"/>
                </a:solidFill>
              </a:rPr>
              <a:t> forces, we will limit ourselves to consider </a:t>
            </a:r>
            <a:r>
              <a:rPr lang="en-US" b="1" dirty="0">
                <a:solidFill>
                  <a:srgbClr val="FF0000"/>
                </a:solidFill>
              </a:rPr>
              <a:t>motion along a straight line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physical definition of work is well known, </a:t>
            </a:r>
            <a:r>
              <a:rPr lang="en-US" b="1" dirty="0" smtClean="0">
                <a:solidFill>
                  <a:srgbClr val="FF0000"/>
                </a:solidFill>
              </a:rPr>
              <a:t>work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 </a:t>
            </a:r>
            <a:r>
              <a:rPr lang="en-US" b="1" dirty="0" smtClean="0">
                <a:solidFill>
                  <a:srgbClr val="0000FF"/>
                </a:solidFill>
              </a:rPr>
              <a:t>(done by a </a:t>
            </a:r>
            <a:r>
              <a:rPr lang="en-US" b="1" dirty="0" smtClean="0">
                <a:solidFill>
                  <a:srgbClr val="FF0000"/>
                </a:solidFill>
              </a:rPr>
              <a:t>force</a:t>
            </a:r>
            <a:r>
              <a:rPr lang="en-US" b="1" dirty="0" smtClean="0">
                <a:solidFill>
                  <a:srgbClr val="0000FF"/>
                </a:solidFill>
              </a:rPr>
              <a:t>) is defined as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</a:t>
            </a:r>
            <a:r>
              <a:rPr lang="en-US" b="1" dirty="0" smtClean="0">
                <a:solidFill>
                  <a:srgbClr val="0000FF"/>
                </a:solidFill>
              </a:rPr>
              <a:t> = (</a:t>
            </a:r>
            <a:r>
              <a:rPr lang="en-US" b="1" dirty="0" smtClean="0">
                <a:solidFill>
                  <a:srgbClr val="FF0000"/>
                </a:solidFill>
              </a:rPr>
              <a:t>force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distance traveled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WARNING: </a:t>
            </a:r>
            <a:r>
              <a:rPr lang="en-US" b="1" dirty="0" smtClean="0">
                <a:solidFill>
                  <a:srgbClr val="0000FF"/>
                </a:solidFill>
              </a:rPr>
              <a:t>forces in the same direction of motion are taken as positive in the formula, otherwise negative.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Naturally, in the SI metric system, the unit of work is (</a:t>
            </a:r>
            <a:r>
              <a:rPr lang="en-US" b="1" dirty="0" smtClean="0">
                <a:solidFill>
                  <a:srgbClr val="FF0000"/>
                </a:solidFill>
              </a:rPr>
              <a:t>one Newton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one meter</a:t>
            </a:r>
            <a:r>
              <a:rPr lang="en-US" b="1" dirty="0" smtClean="0">
                <a:solidFill>
                  <a:srgbClr val="0000FF"/>
                </a:solidFill>
              </a:rPr>
              <a:t>) (</a:t>
            </a:r>
            <a:r>
              <a:rPr lang="en-US" b="1" dirty="0" smtClean="0">
                <a:solidFill>
                  <a:srgbClr val="FF0000"/>
                </a:solidFill>
              </a:rPr>
              <a:t>one Joule  J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6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4000"/>
            <a:ext cx="8661400" cy="627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work done by gravity when you drop a 5 kg stone from a height of         is (recall that gravity is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                   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3366FF"/>
                </a:solidFill>
              </a:rPr>
              <a:t>  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Computations with constant forces are easy, just multiply by the </a:t>
            </a:r>
            <a:r>
              <a:rPr lang="en-US" b="1" dirty="0" smtClean="0">
                <a:solidFill>
                  <a:srgbClr val="FF0000"/>
                </a:solidFill>
              </a:rPr>
              <a:t>displacement </a:t>
            </a:r>
            <a:r>
              <a:rPr lang="en-US" b="1" dirty="0" smtClean="0">
                <a:solidFill>
                  <a:srgbClr val="0000FF"/>
                </a:solidFill>
              </a:rPr>
              <a:t>(if you lift a stone some height and then lower it back to the ground, the displacement is        , and that is the work you (</a:t>
            </a:r>
            <a:r>
              <a:rPr lang="en-US" b="1" dirty="0" smtClean="0">
                <a:solidFill>
                  <a:srgbClr val="FF0000"/>
                </a:solidFill>
              </a:rPr>
              <a:t>or gravity</a:t>
            </a:r>
            <a:r>
              <a:rPr lang="en-US" b="1" dirty="0" smtClean="0">
                <a:solidFill>
                  <a:srgbClr val="0000FF"/>
                </a:solidFill>
              </a:rPr>
              <a:t>) have done !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What if the force</a:t>
            </a:r>
            <a:r>
              <a:rPr lang="en-US" b="1" dirty="0" smtClean="0">
                <a:solidFill>
                  <a:srgbClr val="FF0000"/>
                </a:solidFill>
              </a:rPr>
              <a:t> varies </a:t>
            </a:r>
            <a:r>
              <a:rPr lang="en-US" b="1" dirty="0" smtClean="0">
                <a:solidFill>
                  <a:srgbClr val="0000FF"/>
                </a:solidFill>
              </a:rPr>
              <a:t>with the position ?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291" y="1292543"/>
            <a:ext cx="7022719" cy="6915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7759" y="811467"/>
            <a:ext cx="706882" cy="4302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4859" y="4470400"/>
            <a:ext cx="292100" cy="355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191" y="2096262"/>
            <a:ext cx="4779137" cy="43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87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04800"/>
            <a:ext cx="8686800" cy="6350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Can we compute the work?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By now it’s old hat for us! Let      represent the position,              the force,                       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he work performed by        as the position moves from         to                    is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 the total work performed by the force is the limit of the Riemann sums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Of course, we compute the work as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464" y="1066864"/>
            <a:ext cx="291973" cy="2919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922" y="1384237"/>
            <a:ext cx="1044956" cy="5378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5213" y="1476629"/>
            <a:ext cx="1920875" cy="399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9996" y="2060829"/>
            <a:ext cx="368808" cy="3995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1763" y="2399792"/>
            <a:ext cx="384175" cy="7376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6952" y="2399792"/>
            <a:ext cx="1475232" cy="7376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99500" y="3060192"/>
            <a:ext cx="3119501" cy="7376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39729" y="4144518"/>
            <a:ext cx="3519043" cy="14137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20295" y="5317871"/>
            <a:ext cx="2151380" cy="101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98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79400"/>
            <a:ext cx="8636000" cy="6273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C02C8"/>
                </a:solidFill>
              </a:rPr>
              <a:t>Now we do examples</a:t>
            </a:r>
            <a:r>
              <a:rPr lang="en-US" b="1" dirty="0" smtClean="0">
                <a:solidFill>
                  <a:srgbClr val="0000FF"/>
                </a:solidFill>
              </a:rPr>
              <a:t>. We start with the study of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SPRINGS</a:t>
            </a:r>
            <a:r>
              <a:rPr lang="en-US" b="1" dirty="0" smtClean="0">
                <a:solidFill>
                  <a:srgbClr val="0000FF"/>
                </a:solidFill>
              </a:rPr>
              <a:t>. They look like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there is a law, known as </a:t>
            </a:r>
            <a:r>
              <a:rPr lang="en-US" b="1" dirty="0" err="1" smtClean="0">
                <a:solidFill>
                  <a:srgbClr val="800000"/>
                </a:solidFill>
              </a:rPr>
              <a:t>Hookes</a:t>
            </a:r>
            <a:r>
              <a:rPr lang="en-US" b="1" dirty="0" smtClean="0">
                <a:solidFill>
                  <a:srgbClr val="800000"/>
                </a:solidFill>
              </a:rPr>
              <a:t> Law</a:t>
            </a:r>
            <a:r>
              <a:rPr lang="en-US" b="1" dirty="0" smtClean="0">
                <a:solidFill>
                  <a:srgbClr val="0000FF"/>
                </a:solidFill>
              </a:rPr>
              <a:t>, that says that, if      denotes the distance from the </a:t>
            </a:r>
            <a:r>
              <a:rPr lang="en-US" b="1" dirty="0" smtClean="0">
                <a:solidFill>
                  <a:srgbClr val="B8089E"/>
                </a:solidFill>
              </a:rPr>
              <a:t>end</a:t>
            </a:r>
            <a:r>
              <a:rPr lang="en-US" b="1" dirty="0" smtClean="0">
                <a:solidFill>
                  <a:srgbClr val="0000FF"/>
                </a:solidFill>
              </a:rPr>
              <a:t> of the spring to the position of that </a:t>
            </a:r>
            <a:r>
              <a:rPr lang="en-US" b="1" dirty="0" smtClean="0">
                <a:solidFill>
                  <a:srgbClr val="B8089E"/>
                </a:solidFill>
              </a:rPr>
              <a:t>end</a:t>
            </a:r>
            <a:r>
              <a:rPr lang="en-US" b="1" dirty="0" smtClean="0">
                <a:solidFill>
                  <a:srgbClr val="0000FF"/>
                </a:solidFill>
              </a:rPr>
              <a:t> when the spring is </a:t>
            </a:r>
            <a:r>
              <a:rPr lang="en-US" b="1" dirty="0" smtClean="0">
                <a:solidFill>
                  <a:srgbClr val="FF6600"/>
                </a:solidFill>
              </a:rPr>
              <a:t>unstressed</a:t>
            </a:r>
            <a:r>
              <a:rPr lang="en-US" b="1" dirty="0" smtClean="0">
                <a:solidFill>
                  <a:srgbClr val="0000FF"/>
                </a:solidFill>
              </a:rPr>
              <a:t>, then the spring reacts with a force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en-US" b="1" dirty="0" smtClean="0">
                <a:solidFill>
                  <a:srgbClr val="0000FF"/>
                </a:solidFill>
              </a:rPr>
              <a:t>here        is a constant.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329" y="4318064"/>
            <a:ext cx="291973" cy="2919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145" y="5476523"/>
            <a:ext cx="2473011" cy="6879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4129" y="6012104"/>
            <a:ext cx="321170" cy="439496"/>
          </a:xfrm>
          <a:prstGeom prst="rect">
            <a:avLst/>
          </a:prstGeom>
        </p:spPr>
      </p:pic>
      <p:pic>
        <p:nvPicPr>
          <p:cNvPr id="7" name="Picture 6" descr="Picture 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637" y="1306531"/>
            <a:ext cx="5545397" cy="22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2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73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There are two kinds of possible problems: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</a:t>
            </a:r>
            <a:r>
              <a:rPr lang="en-US" b="1" dirty="0" smtClean="0">
                <a:solidFill>
                  <a:srgbClr val="0000FF"/>
                </a:solidFill>
              </a:rPr>
              <a:t>are given (as a nifty word problem) and you are asked to compute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en-US" b="1" dirty="0" smtClean="0">
                <a:solidFill>
                  <a:srgbClr val="0000FF"/>
                </a:solidFill>
              </a:rPr>
              <a:t>are given (</a:t>
            </a:r>
            <a:r>
              <a:rPr lang="en-US" b="1" dirty="0">
                <a:solidFill>
                  <a:srgbClr val="0000FF"/>
                </a:solidFill>
              </a:rPr>
              <a:t>as a nifty word problem</a:t>
            </a:r>
            <a:r>
              <a:rPr lang="en-US" b="1" dirty="0" smtClean="0">
                <a:solidFill>
                  <a:srgbClr val="0000FF"/>
                </a:solidFill>
              </a:rPr>
              <a:t>), you are asked to compute      , then to compute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Let’s do both kinds.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first kind </a:t>
            </a:r>
            <a:r>
              <a:rPr lang="en-US" b="1" dirty="0" smtClean="0">
                <a:solidFill>
                  <a:srgbClr val="660066"/>
                </a:solidFill>
              </a:rPr>
              <a:t>is trivial</a:t>
            </a:r>
            <a:r>
              <a:rPr lang="en-US" b="1" dirty="0" smtClean="0">
                <a:solidFill>
                  <a:srgbClr val="0000FF"/>
                </a:solidFill>
              </a:rPr>
              <a:t>, if you know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he integral                    is easy to compute.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8402" y="3088704"/>
            <a:ext cx="291973" cy="3995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4692" y="3335846"/>
            <a:ext cx="2289683" cy="10142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526" y="1023481"/>
            <a:ext cx="1588948" cy="5409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8221" y="1343851"/>
            <a:ext cx="1598168" cy="10142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335" y="2083689"/>
            <a:ext cx="3595878" cy="10142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1654" y="5112881"/>
            <a:ext cx="1588948" cy="54091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5845" y="5538978"/>
            <a:ext cx="1598168" cy="101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4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04800"/>
            <a:ext cx="8610600" cy="6273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As an example of the second kind, suppose you are told that a certain spring has unstressed length                    and that the force required to compress the spring down to               is         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How much work is needed to extend the spring from unstressed length to                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Solution</a:t>
            </a:r>
            <a:r>
              <a:rPr lang="en-US" b="1" dirty="0" smtClean="0">
                <a:solidFill>
                  <a:srgbClr val="0000FF"/>
                </a:solidFill>
              </a:rPr>
              <a:t>: From </a:t>
            </a:r>
            <a:r>
              <a:rPr lang="en-US" b="1" dirty="0" err="1" smtClean="0">
                <a:solidFill>
                  <a:srgbClr val="B8089E"/>
                </a:solidFill>
              </a:rPr>
              <a:t>Hookes</a:t>
            </a:r>
            <a:r>
              <a:rPr lang="en-US" b="1" dirty="0" smtClean="0">
                <a:solidFill>
                  <a:srgbClr val="B8089E"/>
                </a:solidFill>
              </a:rPr>
              <a:t> Law </a:t>
            </a:r>
            <a:r>
              <a:rPr lang="en-US" b="1" dirty="0" smtClean="0">
                <a:solidFill>
                  <a:srgbClr val="0000FF"/>
                </a:solidFill>
              </a:rPr>
              <a:t>we get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careful with the units!</a:t>
            </a:r>
            <a:r>
              <a:rPr lang="en-US" b="1" dirty="0" smtClean="0">
                <a:solidFill>
                  <a:srgbClr val="0000FF"/>
                </a:solidFill>
              </a:rPr>
              <a:t>). Therefore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And the needed force is 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417" y="1334262"/>
            <a:ext cx="1505966" cy="430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5654" y="1816862"/>
            <a:ext cx="1213993" cy="4302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2150" y="1873758"/>
            <a:ext cx="1257300" cy="3911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2574" y="2883662"/>
            <a:ext cx="1229360" cy="4302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9015" y="3915093"/>
            <a:ext cx="6331204" cy="6915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1420" y="4667695"/>
            <a:ext cx="2735326" cy="5071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52811" y="5271262"/>
            <a:ext cx="3641979" cy="43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98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8067</TotalTime>
  <Words>829</Words>
  <Application>Microsoft Macintosh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WORKS OR RIEMANN SUMS REREREVISITED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HANGING ROPES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900</cp:revision>
  <dcterms:created xsi:type="dcterms:W3CDTF">2011-08-21T14:29:24Z</dcterms:created>
  <dcterms:modified xsi:type="dcterms:W3CDTF">2011-12-05T03:19:29Z</dcterms:modified>
</cp:coreProperties>
</file>